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5"/>
  </p:notesMasterIdLst>
  <p:handoutMasterIdLst>
    <p:handoutMasterId r:id="rId46"/>
  </p:handoutMasterIdLst>
  <p:sldIdLst>
    <p:sldId id="262" r:id="rId2"/>
    <p:sldId id="264" r:id="rId3"/>
    <p:sldId id="263" r:id="rId4"/>
    <p:sldId id="280" r:id="rId5"/>
    <p:sldId id="273" r:id="rId6"/>
    <p:sldId id="274" r:id="rId7"/>
    <p:sldId id="275" r:id="rId8"/>
    <p:sldId id="276" r:id="rId9"/>
    <p:sldId id="277" r:id="rId10"/>
    <p:sldId id="278" r:id="rId11"/>
    <p:sldId id="292" r:id="rId12"/>
    <p:sldId id="293" r:id="rId13"/>
    <p:sldId id="281" r:id="rId14"/>
    <p:sldId id="317" r:id="rId15"/>
    <p:sldId id="318" r:id="rId16"/>
    <p:sldId id="271" r:id="rId17"/>
    <p:sldId id="286" r:id="rId18"/>
    <p:sldId id="288" r:id="rId19"/>
    <p:sldId id="310" r:id="rId20"/>
    <p:sldId id="319" r:id="rId21"/>
    <p:sldId id="302" r:id="rId22"/>
    <p:sldId id="303" r:id="rId23"/>
    <p:sldId id="306" r:id="rId24"/>
    <p:sldId id="304" r:id="rId25"/>
    <p:sldId id="307" r:id="rId26"/>
    <p:sldId id="311" r:id="rId27"/>
    <p:sldId id="312" r:id="rId28"/>
    <p:sldId id="313" r:id="rId29"/>
    <p:sldId id="314" r:id="rId30"/>
    <p:sldId id="315" r:id="rId31"/>
    <p:sldId id="294" r:id="rId32"/>
    <p:sldId id="287" r:id="rId33"/>
    <p:sldId id="295" r:id="rId34"/>
    <p:sldId id="296" r:id="rId35"/>
    <p:sldId id="298" r:id="rId36"/>
    <p:sldId id="299" r:id="rId37"/>
    <p:sldId id="300" r:id="rId38"/>
    <p:sldId id="301" r:id="rId39"/>
    <p:sldId id="308" r:id="rId40"/>
    <p:sldId id="309" r:id="rId41"/>
    <p:sldId id="316" r:id="rId42"/>
    <p:sldId id="320" r:id="rId43"/>
    <p:sldId id="284" r:id="rId4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22" autoAdjust="0"/>
    <p:restoredTop sz="86369" autoAdjust="0"/>
  </p:normalViewPr>
  <p:slideViewPr>
    <p:cSldViewPr>
      <p:cViewPr>
        <p:scale>
          <a:sx n="100" d="100"/>
          <a:sy n="100" d="100"/>
        </p:scale>
        <p:origin x="-3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062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0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34A498-6997-4B03-B787-F1DA3C7B7598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A83519-D257-4EBC-A869-1AFC5D822F8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8454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577C448-3869-4AA9-9ED9-3A12DC32D37F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1857654-95EC-42AE-8025-335FC3EC98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884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9A0B9-3E0D-45EA-9C79-9611F70751B8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57654-95EC-42AE-8025-335FC3EC9806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93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F57046CB-8DD8-4639-A9DA-05B28933983D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D57A4A7-0218-4CB9-BF72-711F7ECA79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046CB-8DD8-4639-A9DA-05B28933983D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7A4A7-0218-4CB9-BF72-711F7ECA795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046CB-8DD8-4639-A9DA-05B28933983D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7A4A7-0218-4CB9-BF72-711F7ECA795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046CB-8DD8-4639-A9DA-05B28933983D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7A4A7-0218-4CB9-BF72-711F7ECA795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046CB-8DD8-4639-A9DA-05B28933983D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7A4A7-0218-4CB9-BF72-711F7ECA795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046CB-8DD8-4639-A9DA-05B28933983D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7A4A7-0218-4CB9-BF72-711F7ECA79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046CB-8DD8-4639-A9DA-05B28933983D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7A4A7-0218-4CB9-BF72-711F7ECA795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046CB-8DD8-4639-A9DA-05B28933983D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7A4A7-0218-4CB9-BF72-711F7ECA795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046CB-8DD8-4639-A9DA-05B28933983D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7A4A7-0218-4CB9-BF72-711F7ECA795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046CB-8DD8-4639-A9DA-05B28933983D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7A4A7-0218-4CB9-BF72-711F7ECA79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046CB-8DD8-4639-A9DA-05B28933983D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7A4A7-0218-4CB9-BF72-711F7ECA795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F57046CB-8DD8-4639-A9DA-05B28933983D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D57A4A7-0218-4CB9-BF72-711F7ECA795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10.248.123.150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Excel_Worksheet1.xlsx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200" y="685800"/>
            <a:ext cx="7772400" cy="1470025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Speaker Tracker</a:t>
            </a:r>
            <a:br>
              <a:rPr lang="en-US" sz="4400" dirty="0" smtClean="0">
                <a:solidFill>
                  <a:schemeClr val="bg1"/>
                </a:solidFill>
              </a:rPr>
            </a:br>
            <a:r>
              <a:rPr lang="en-US" sz="4400" dirty="0" smtClean="0">
                <a:solidFill>
                  <a:schemeClr val="bg1"/>
                </a:solidFill>
              </a:rPr>
              <a:t>SD1113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Layne Berge</a:t>
            </a:r>
            <a:br>
              <a:rPr lang="en-US" dirty="0" smtClean="0"/>
            </a:br>
            <a:r>
              <a:rPr lang="en-US" dirty="0" smtClean="0"/>
              <a:t>Whitney Conmy</a:t>
            </a:r>
            <a:br>
              <a:rPr lang="en-US" dirty="0" smtClean="0"/>
            </a:br>
            <a:r>
              <a:rPr lang="en-US" dirty="0" smtClean="0"/>
              <a:t>Tom Haselhorst</a:t>
            </a:r>
          </a:p>
          <a:p>
            <a:r>
              <a:rPr lang="en-US" dirty="0" smtClean="0"/>
              <a:t>Derek Wiseman</a:t>
            </a:r>
          </a:p>
          <a:p>
            <a:endParaRPr lang="en-US" dirty="0"/>
          </a:p>
          <a:p>
            <a:r>
              <a:rPr lang="en-US" dirty="0" smtClean="0"/>
              <a:t>Advisor: Dr. </a:t>
            </a:r>
            <a:r>
              <a:rPr lang="en-US" dirty="0" smtClean="0">
                <a:effectLst/>
              </a:rPr>
              <a:t>Cristinel Ababei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67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Decisions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Final Design = Motion Tracking</a:t>
            </a:r>
          </a:p>
          <a:p>
            <a:pPr lvl="1"/>
            <a:r>
              <a:rPr lang="en-US" dirty="0" smtClean="0"/>
              <a:t>Use image processing</a:t>
            </a:r>
          </a:p>
          <a:p>
            <a:pPr lvl="1"/>
            <a:r>
              <a:rPr lang="en-US" dirty="0" smtClean="0"/>
              <a:t>PTZ camera</a:t>
            </a:r>
          </a:p>
          <a:p>
            <a:pPr lvl="1"/>
            <a:r>
              <a:rPr lang="en-US" dirty="0" smtClean="0"/>
              <a:t>Computer</a:t>
            </a:r>
          </a:p>
          <a:p>
            <a:r>
              <a:rPr lang="en-US" dirty="0" smtClean="0"/>
              <a:t>Focus on:</a:t>
            </a:r>
          </a:p>
          <a:p>
            <a:pPr lvl="1"/>
            <a:r>
              <a:rPr lang="en-US" dirty="0" smtClean="0"/>
              <a:t>Limiting calibration</a:t>
            </a:r>
          </a:p>
          <a:p>
            <a:pPr lvl="1"/>
            <a:r>
              <a:rPr lang="en-US" dirty="0" smtClean="0"/>
              <a:t>Ease of use</a:t>
            </a:r>
          </a:p>
          <a:p>
            <a:pPr lvl="1"/>
            <a:r>
              <a:rPr lang="en-US" dirty="0" smtClean="0"/>
              <a:t>Accuracy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81400"/>
            <a:ext cx="3419475" cy="2507615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295400"/>
            <a:ext cx="2915496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59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Justification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408736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Cheap Hardware</a:t>
            </a:r>
          </a:p>
          <a:p>
            <a:pPr lvl="1"/>
            <a:r>
              <a:rPr lang="en-US" dirty="0" smtClean="0"/>
              <a:t>Mobile</a:t>
            </a:r>
          </a:p>
          <a:p>
            <a:pPr lvl="1"/>
            <a:r>
              <a:rPr lang="en-US" dirty="0" smtClean="0"/>
              <a:t>Non-intrusive</a:t>
            </a:r>
          </a:p>
          <a:p>
            <a:pPr lvl="1"/>
            <a:r>
              <a:rPr lang="en-US" dirty="0" smtClean="0"/>
              <a:t>Not dependant on room geometry</a:t>
            </a:r>
          </a:p>
          <a:p>
            <a:pPr lvl="1"/>
            <a:r>
              <a:rPr lang="en-US" dirty="0" smtClean="0"/>
              <a:t>Little to no calibration necessary</a:t>
            </a:r>
          </a:p>
          <a:p>
            <a:pPr lvl="1"/>
            <a:r>
              <a:rPr lang="en-US" dirty="0" smtClean="0"/>
              <a:t>Easy to adjust (software)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4645152" y="2313430"/>
            <a:ext cx="3419856" cy="4163569"/>
          </a:xfrm>
        </p:spPr>
        <p:txBody>
          <a:bodyPr/>
          <a:lstStyle/>
          <a:p>
            <a:r>
              <a:rPr lang="en-US" dirty="0" smtClean="0"/>
              <a:t>Disadvantages</a:t>
            </a:r>
          </a:p>
          <a:p>
            <a:pPr lvl="1"/>
            <a:r>
              <a:rPr lang="en-US" dirty="0" smtClean="0"/>
              <a:t>Needs a host laptop</a:t>
            </a:r>
          </a:p>
          <a:p>
            <a:pPr lvl="1"/>
            <a:r>
              <a:rPr lang="en-US" dirty="0" smtClean="0"/>
              <a:t>Can only use included camera</a:t>
            </a:r>
          </a:p>
          <a:p>
            <a:pPr lvl="1"/>
            <a:r>
              <a:rPr lang="en-US" dirty="0" smtClean="0"/>
              <a:t>Not the best suited for embedded host</a:t>
            </a:r>
          </a:p>
          <a:p>
            <a:pPr lvl="1"/>
            <a:r>
              <a:rPr lang="en-US" dirty="0" smtClean="0"/>
              <a:t>Non-trivial programming required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59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Justification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4087368"/>
          </a:xfrm>
        </p:spPr>
        <p:txBody>
          <a:bodyPr>
            <a:normAutofit/>
          </a:bodyPr>
          <a:lstStyle/>
          <a:p>
            <a:r>
              <a:rPr lang="en-US" dirty="0" smtClean="0"/>
              <a:t>Motion Tracking is the best option</a:t>
            </a:r>
          </a:p>
          <a:p>
            <a:pPr lvl="1"/>
            <a:r>
              <a:rPr lang="en-US" dirty="0" smtClean="0"/>
              <a:t>Advantages &gt; Disadvantages</a:t>
            </a:r>
          </a:p>
          <a:p>
            <a:pPr lvl="1"/>
            <a:r>
              <a:rPr lang="en-US" dirty="0" smtClean="0"/>
              <a:t>Choice inherently meets design criteria</a:t>
            </a:r>
          </a:p>
          <a:p>
            <a:pPr lvl="1"/>
            <a:r>
              <a:rPr lang="en-US" dirty="0" smtClean="0"/>
              <a:t>Offers quick-to-market product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1026" name="Picture 2" descr="C:\Users\Administrator\AppData\Local\Microsoft\Windows\Temporary Internet Files\Content.IE5\B8UUDDPY\MC900441310[1].pn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3162" y="2688431"/>
            <a:ext cx="2743200" cy="274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059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3" y="2323652"/>
            <a:ext cx="3376108" cy="3508977"/>
          </a:xfrm>
        </p:spPr>
        <p:txBody>
          <a:bodyPr>
            <a:normAutofit/>
          </a:bodyPr>
          <a:lstStyle/>
          <a:p>
            <a:r>
              <a:rPr lang="en-US" dirty="0"/>
              <a:t>Laptop running XP</a:t>
            </a:r>
          </a:p>
          <a:p>
            <a:r>
              <a:rPr lang="en-US" dirty="0" smtClean="0"/>
              <a:t>PTZ Camera</a:t>
            </a:r>
            <a:endParaRPr lang="en-US" dirty="0"/>
          </a:p>
          <a:p>
            <a:pPr lvl="1"/>
            <a:r>
              <a:rPr lang="en-US" sz="1800" dirty="0"/>
              <a:t>Non-auditorium setting – may need to raise </a:t>
            </a:r>
          </a:p>
          <a:p>
            <a:r>
              <a:rPr lang="en-US" sz="2100" dirty="0" smtClean="0"/>
              <a:t>Cardioid Microphone</a:t>
            </a:r>
            <a:endParaRPr lang="en-US" sz="2100" dirty="0"/>
          </a:p>
          <a:p>
            <a:r>
              <a:rPr lang="en-US" dirty="0"/>
              <a:t>Presenter</a:t>
            </a:r>
            <a:r>
              <a:rPr lang="en-US" sz="2000" dirty="0"/>
              <a:t> </a:t>
            </a:r>
          </a:p>
          <a:p>
            <a:pPr lvl="1"/>
            <a:r>
              <a:rPr lang="en-US" sz="1800" dirty="0"/>
              <a:t>Preset locations</a:t>
            </a:r>
          </a:p>
          <a:p>
            <a:r>
              <a:rPr lang="en-US" dirty="0" smtClean="0"/>
              <a:t>Foldable </a:t>
            </a:r>
            <a:r>
              <a:rPr lang="en-US" dirty="0"/>
              <a:t>Cart</a:t>
            </a:r>
          </a:p>
          <a:p>
            <a:pPr lvl="1"/>
            <a:r>
              <a:rPr lang="en-US" sz="1800" dirty="0"/>
              <a:t>On wheels!</a:t>
            </a:r>
          </a:p>
          <a:p>
            <a:endParaRPr lang="en-US" dirty="0"/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971800"/>
            <a:ext cx="3419475" cy="227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37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Block Diagram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445192"/>
              </p:ext>
            </p:extLst>
          </p:nvPr>
        </p:nvGraphicFramePr>
        <p:xfrm>
          <a:off x="1395298" y="2438399"/>
          <a:ext cx="6453302" cy="3733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3" imgW="4184714" imgH="2425756" progId="Visio.Drawing.11">
                  <p:embed/>
                </p:oleObj>
              </mc:Choice>
              <mc:Fallback>
                <p:oleObj r:id="rId3" imgW="4184714" imgH="2425756" progId="Visio.Drawing.11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5298" y="2438399"/>
                        <a:ext cx="6453302" cy="37338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147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PVC300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362360"/>
            <a:ext cx="2868083" cy="301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43493" y="2323652"/>
            <a:ext cx="3909508" cy="3508977"/>
          </a:xfrm>
        </p:spPr>
        <p:txBody>
          <a:bodyPr>
            <a:normAutofit fontScale="92500" lnSpcReduction="20000"/>
          </a:bodyPr>
          <a:lstStyle/>
          <a:p>
            <a:pPr indent="-342900">
              <a:buFont typeface="Courier New" pitchFamily="49" charset="0"/>
              <a:buChar char="o"/>
            </a:pPr>
            <a:r>
              <a:rPr lang="en-US" dirty="0">
                <a:solidFill>
                  <a:schemeClr val="tx1"/>
                </a:solidFill>
              </a:rPr>
              <a:t>Pan</a:t>
            </a:r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sz="1800" dirty="0">
                <a:solidFill>
                  <a:schemeClr val="tx1"/>
                </a:solidFill>
              </a:rPr>
              <a:t>-175</a:t>
            </a:r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⁰</a:t>
            </a:r>
            <a:r>
              <a:rPr lang="en-US" sz="1800" dirty="0">
                <a:solidFill>
                  <a:schemeClr val="tx1"/>
                </a:solidFill>
              </a:rPr>
              <a:t> to 175</a:t>
            </a:r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⁰</a:t>
            </a:r>
          </a:p>
          <a:p>
            <a:pPr indent="-342900">
              <a:buFont typeface="Courier New" pitchFamily="49" charset="0"/>
              <a:buChar char="o"/>
            </a:pPr>
            <a:r>
              <a:rPr lang="en-US" dirty="0">
                <a:solidFill>
                  <a:schemeClr val="tx1"/>
                </a:solidFill>
                <a:latin typeface="Calibri"/>
                <a:cs typeface="Calibri"/>
              </a:rPr>
              <a:t>Tilt</a:t>
            </a:r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-35</a:t>
            </a:r>
            <a:r>
              <a:rPr lang="en-US" sz="1800" dirty="0">
                <a:solidFill>
                  <a:schemeClr val="tx1"/>
                </a:solidFill>
                <a:cs typeface="Calibri"/>
              </a:rPr>
              <a:t>⁰ to 90⁰</a:t>
            </a:r>
          </a:p>
          <a:p>
            <a:pPr indent="-342900">
              <a:buFont typeface="Courier New" pitchFamily="49" charset="0"/>
              <a:buChar char="o"/>
            </a:pPr>
            <a:r>
              <a:rPr lang="en-US" dirty="0">
                <a:solidFill>
                  <a:schemeClr val="tx1"/>
                </a:solidFill>
                <a:latin typeface="Calibri"/>
                <a:cs typeface="Calibri"/>
              </a:rPr>
              <a:t>Zoom</a:t>
            </a:r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4x Digital and 2.6x Optical</a:t>
            </a:r>
          </a:p>
          <a:p>
            <a:pPr indent="-342900">
              <a:buFont typeface="Courier New" pitchFamily="49" charset="0"/>
              <a:buChar char="o"/>
            </a:pPr>
            <a:r>
              <a:rPr lang="en-US" dirty="0">
                <a:solidFill>
                  <a:schemeClr val="tx1"/>
                </a:solidFill>
                <a:latin typeface="Calibri"/>
                <a:cs typeface="Calibri"/>
              </a:rPr>
              <a:t>Audio I/O for external mic</a:t>
            </a:r>
          </a:p>
          <a:p>
            <a:pPr indent="-342900">
              <a:buFont typeface="Courier New" pitchFamily="49" charset="0"/>
              <a:buChar char="o"/>
            </a:pPr>
            <a:r>
              <a:rPr lang="en-US" dirty="0">
                <a:solidFill>
                  <a:schemeClr val="tx1"/>
                </a:solidFill>
                <a:latin typeface="Calibri"/>
                <a:cs typeface="Calibri"/>
              </a:rPr>
              <a:t>Video Resolution</a:t>
            </a:r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640 x 480</a:t>
            </a:r>
          </a:p>
          <a:p>
            <a:pPr indent="-342900">
              <a:buFont typeface="Courier New" pitchFamily="49" charset="0"/>
              <a:buChar char="o"/>
            </a:pPr>
            <a:r>
              <a:rPr lang="en-US" dirty="0">
                <a:solidFill>
                  <a:schemeClr val="tx1"/>
                </a:solidFill>
                <a:latin typeface="Calibri"/>
                <a:cs typeface="Calibri"/>
              </a:rPr>
              <a:t>Purchased from newegg.com for $332.99 – Retails for $794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47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2000"/>
            <a:ext cx="7024744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Why PVC300?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905000"/>
            <a:ext cx="6777317" cy="350897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Already </a:t>
            </a:r>
            <a:r>
              <a:rPr lang="en-US" dirty="0" smtClean="0"/>
              <a:t>contains </a:t>
            </a:r>
            <a:r>
              <a:rPr lang="en-US" dirty="0"/>
              <a:t>PTZ features</a:t>
            </a:r>
          </a:p>
          <a:p>
            <a:pPr lvl="1"/>
            <a:r>
              <a:rPr lang="en-US" dirty="0"/>
              <a:t>Meets #’s 2 &amp; 3 of our Requirements </a:t>
            </a:r>
            <a:r>
              <a:rPr lang="en-US" dirty="0" smtClean="0"/>
              <a:t>Capture</a:t>
            </a:r>
            <a:endParaRPr lang="en-US" dirty="0"/>
          </a:p>
          <a:p>
            <a:pPr lvl="2">
              <a:buFont typeface="+mj-lt"/>
              <a:buAutoNum type="arabicPeriod" startAt="2"/>
            </a:pPr>
            <a:r>
              <a:rPr lang="en-US" sz="1400" i="1" dirty="0"/>
              <a:t>System will be able to follow a speaker (pan the video image) as they move normally during a speech or lecture.</a:t>
            </a:r>
          </a:p>
          <a:p>
            <a:pPr lvl="2">
              <a:buFont typeface="+mj-lt"/>
              <a:buAutoNum type="arabicPeriod" startAt="2"/>
            </a:pPr>
            <a:r>
              <a:rPr lang="en-US" sz="1400" i="1" dirty="0"/>
              <a:t>System will allow for some form of zoom functionality (either optical or digital).</a:t>
            </a:r>
          </a:p>
          <a:p>
            <a:pPr lvl="1"/>
            <a:r>
              <a:rPr lang="en-US" dirty="0"/>
              <a:t>Eliminates need for hardware</a:t>
            </a:r>
          </a:p>
          <a:p>
            <a:pPr lvl="1"/>
            <a:r>
              <a:rPr lang="en-US" dirty="0"/>
              <a:t>Able to zoom optically → Better resolution (than digitally)</a:t>
            </a:r>
          </a:p>
          <a:p>
            <a:r>
              <a:rPr lang="en-US" sz="2600" dirty="0"/>
              <a:t>Able to capture audio</a:t>
            </a:r>
          </a:p>
          <a:p>
            <a:r>
              <a:rPr lang="en-US" dirty="0"/>
              <a:t>IP Camera allowing for broad access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38600"/>
            <a:ext cx="2514600" cy="22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88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5353" y="533400"/>
            <a:ext cx="7024744" cy="1143000"/>
          </a:xfrm>
        </p:spPr>
        <p:txBody>
          <a:bodyPr/>
          <a:lstStyle/>
          <a:p>
            <a:r>
              <a:rPr lang="en-US" dirty="0" smtClean="0"/>
              <a:t>PVC300 Homepage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828800"/>
            <a:ext cx="6777317" cy="3508977"/>
          </a:xfrm>
        </p:spPr>
        <p:txBody>
          <a:bodyPr/>
          <a:lstStyle/>
          <a:p>
            <a:r>
              <a:rPr lang="en-US" sz="2200" dirty="0" smtClean="0">
                <a:hlinkClick r:id="rId2"/>
              </a:rPr>
              <a:t>http://10.248.123.150</a:t>
            </a:r>
            <a:endParaRPr lang="en-US" sz="2200" dirty="0" smtClean="0"/>
          </a:p>
          <a:p>
            <a:r>
              <a:rPr lang="en-US" sz="2100" dirty="0" smtClean="0"/>
              <a:t>Control camera features and configure settings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6000" y="2606040"/>
            <a:ext cx="4648200" cy="371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58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838200" y="2133600"/>
            <a:ext cx="3520440" cy="452596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dirty="0" smtClean="0"/>
              <a:t>Pointer: Allows user to zoom into features such as a white board, presentation</a:t>
            </a:r>
          </a:p>
          <a:p>
            <a:r>
              <a:rPr lang="en-US" dirty="0" smtClean="0"/>
              <a:t>Unobtrusive</a:t>
            </a:r>
          </a:p>
          <a:p>
            <a:r>
              <a:rPr lang="en-US" dirty="0" smtClean="0"/>
              <a:t>Easy to use</a:t>
            </a:r>
          </a:p>
          <a:p>
            <a:r>
              <a:rPr lang="en-US" dirty="0" smtClean="0"/>
              <a:t>Preset threshold settings to customize for different environments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2514600"/>
            <a:ext cx="4375262" cy="34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Introduction/Problem Statement</a:t>
            </a:r>
          </a:p>
          <a:p>
            <a:r>
              <a:rPr lang="en-US" dirty="0" smtClean="0"/>
              <a:t>Requirements</a:t>
            </a:r>
          </a:p>
          <a:p>
            <a:r>
              <a:rPr lang="en-US" dirty="0" smtClean="0"/>
              <a:t>Design Decisions</a:t>
            </a:r>
          </a:p>
          <a:p>
            <a:r>
              <a:rPr lang="en-US" dirty="0" smtClean="0"/>
              <a:t>Hardware</a:t>
            </a:r>
          </a:p>
          <a:p>
            <a:r>
              <a:rPr lang="en-US" dirty="0" smtClean="0"/>
              <a:t>Software:</a:t>
            </a:r>
            <a:r>
              <a:rPr lang="en-US" baseline="0" dirty="0" smtClean="0"/>
              <a:t> Tracking</a:t>
            </a:r>
          </a:p>
          <a:p>
            <a:r>
              <a:rPr lang="en-US" baseline="0" dirty="0" smtClean="0"/>
              <a:t>Software: GUI</a:t>
            </a:r>
          </a:p>
          <a:p>
            <a:r>
              <a:rPr lang="en-US" baseline="0" dirty="0" smtClean="0"/>
              <a:t>Problems Encountered and Lessons Learned</a:t>
            </a:r>
            <a:endParaRPr lang="en-US" dirty="0" smtClean="0"/>
          </a:p>
          <a:p>
            <a:r>
              <a:rPr lang="en-US" dirty="0" smtClean="0"/>
              <a:t>Conclusion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39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Expenses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740088"/>
              </p:ext>
            </p:extLst>
          </p:nvPr>
        </p:nvGraphicFramePr>
        <p:xfrm>
          <a:off x="762000" y="2590800"/>
          <a:ext cx="7620000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Worksheet" r:id="rId4" imgW="7229543" imgH="1914525" progId="Excel.Sheet.12">
                  <p:embed/>
                </p:oleObj>
              </mc:Choice>
              <mc:Fallback>
                <p:oleObj name="Worksheet" r:id="rId4" imgW="7229543" imgH="1914525" progId="Excel.Shee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590800"/>
                        <a:ext cx="7620000" cy="297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606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Software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66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Our software solution consists of three main parts</a:t>
            </a:r>
          </a:p>
          <a:p>
            <a:pPr lvl="1"/>
            <a:r>
              <a:rPr lang="en-US" dirty="0" smtClean="0"/>
              <a:t>Program to record audio and video</a:t>
            </a:r>
          </a:p>
          <a:p>
            <a:pPr lvl="1"/>
            <a:r>
              <a:rPr lang="en-US" dirty="0" smtClean="0"/>
              <a:t>Graphical User Interface (GUI)</a:t>
            </a:r>
          </a:p>
          <a:p>
            <a:pPr lvl="1"/>
            <a:r>
              <a:rPr lang="en-US" dirty="0" smtClean="0"/>
              <a:t>Tracking Algorithm</a:t>
            </a:r>
          </a:p>
          <a:p>
            <a:r>
              <a:rPr lang="en-US" dirty="0" smtClean="0"/>
              <a:t>The entire SpeakerTracker software solution is installed on the target machine, and the user only sees the simple-to-use GUI</a:t>
            </a:r>
          </a:p>
        </p:txBody>
      </p:sp>
    </p:spTree>
    <p:extLst>
      <p:ext uri="{BB962C8B-B14F-4D97-AF65-F5344CB8AC3E}">
        <p14:creationId xmlns:p14="http://schemas.microsoft.com/office/powerpoint/2010/main" val="399538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program is broken into two executables, one to host the GUI and tracking routines, and another for recording.  </a:t>
            </a:r>
          </a:p>
          <a:p>
            <a:pPr lvl="1"/>
            <a:r>
              <a:rPr lang="en-US" dirty="0" smtClean="0"/>
              <a:t>Having recording separate helps the processes share processor time and reduces loading of the tracking routine on the recording algorithm</a:t>
            </a:r>
          </a:p>
          <a:p>
            <a:r>
              <a:rPr lang="en-US" dirty="0" smtClean="0"/>
              <a:t>Originally, the tracking routine was written in C++.  After the GUI was added, the code was converted to Managed C++, which is very similar to C#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4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Motion tracking algorithm processes each frame according to the chart -&gt;</a:t>
            </a:r>
          </a:p>
          <a:p>
            <a:pPr lvl="1"/>
            <a:r>
              <a:rPr lang="en-US" dirty="0" smtClean="0"/>
              <a:t>The actual code is much more complex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-54794"/>
            <a:ext cx="3886200" cy="6912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073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Tracking Routine is very robust and adaptable using user-accessible settings</a:t>
            </a:r>
          </a:p>
          <a:p>
            <a:r>
              <a:rPr lang="en-US" dirty="0" smtClean="0"/>
              <a:t>Due to the nature of our design decisions, the tracking routine will track some objects or colors better than others</a:t>
            </a:r>
          </a:p>
          <a:p>
            <a:pPr lvl="1"/>
            <a:r>
              <a:rPr lang="en-US" dirty="0" smtClean="0"/>
              <a:t>Stripes vs. Solids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Since the frame is reduced to a single 16x16 matrix of integer values, representing the count, the routine is very efficient</a:t>
            </a:r>
          </a:p>
          <a:p>
            <a:r>
              <a:rPr lang="en-US" dirty="0" smtClean="0"/>
              <a:t>The tracking algorithm easily outpaces the camera’s ability to feed the program frames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3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2286000"/>
            <a:ext cx="7315200" cy="31242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Written in Visual C++</a:t>
            </a:r>
          </a:p>
          <a:p>
            <a:r>
              <a:rPr lang="en-US" dirty="0" smtClean="0"/>
              <a:t>Easy for the user to interact with</a:t>
            </a:r>
          </a:p>
          <a:p>
            <a:r>
              <a:rPr lang="en-US" dirty="0" smtClean="0"/>
              <a:t>4 tabs: Home, Settings, Video Options and Help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Tab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533400" y="2438400"/>
            <a:ext cx="3520440" cy="35052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Connect to the camera</a:t>
            </a:r>
          </a:p>
          <a:p>
            <a:r>
              <a:rPr lang="en-US" dirty="0" smtClean="0"/>
              <a:t>Connect to the pointer</a:t>
            </a:r>
          </a:p>
          <a:p>
            <a:r>
              <a:rPr lang="en-US" dirty="0" smtClean="0"/>
              <a:t>Start/Stop recording</a:t>
            </a:r>
          </a:p>
          <a:p>
            <a:r>
              <a:rPr lang="en-US" dirty="0" smtClean="0"/>
              <a:t>Change camera settings</a:t>
            </a:r>
            <a:endParaRPr lang="en-US" dirty="0"/>
          </a:p>
        </p:txBody>
      </p:sp>
      <p:pic>
        <p:nvPicPr>
          <p:cNvPr id="7" name="Content Placeholder 6" descr="Home_TAB.png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 r="82853" b="62138"/>
          <a:stretch>
            <a:fillRect/>
          </a:stretch>
        </p:blipFill>
        <p:spPr>
          <a:xfrm>
            <a:off x="4212753" y="1600200"/>
            <a:ext cx="3452168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Settings Tab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533400" y="2133600"/>
            <a:ext cx="3520440" cy="45259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Adjust threshold settings</a:t>
            </a:r>
          </a:p>
          <a:p>
            <a:r>
              <a:rPr lang="en-US" dirty="0" smtClean="0"/>
              <a:t>Choose an environmental setting or create a custom setting that automatically adjusts the threshold settings</a:t>
            </a:r>
            <a:endParaRPr lang="en-US" dirty="0"/>
          </a:p>
        </p:txBody>
      </p:sp>
      <p:pic>
        <p:nvPicPr>
          <p:cNvPr id="5" name="Content Placeholder 4" descr="Settings_TAB.png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 r="82853" b="62138"/>
          <a:stretch>
            <a:fillRect/>
          </a:stretch>
        </p:blipFill>
        <p:spPr>
          <a:xfrm>
            <a:off x="4212753" y="1600200"/>
            <a:ext cx="3452168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533400" y="2133600"/>
            <a:ext cx="3520440" cy="45259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Set presets</a:t>
            </a:r>
          </a:p>
          <a:p>
            <a:r>
              <a:rPr lang="en-US" dirty="0" smtClean="0"/>
              <a:t>Choose which video to display on laptop</a:t>
            </a:r>
          </a:p>
          <a:p>
            <a:r>
              <a:rPr lang="en-US" dirty="0" smtClean="0"/>
              <a:t>Set the mode of operation</a:t>
            </a:r>
          </a:p>
          <a:p>
            <a:r>
              <a:rPr lang="en-US" dirty="0" smtClean="0"/>
              <a:t>Move the camera</a:t>
            </a:r>
          </a:p>
          <a:p>
            <a:r>
              <a:rPr lang="en-US" dirty="0" smtClean="0"/>
              <a:t>Set a recording location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600200"/>
            <a:ext cx="347669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goal of our project is to design an autonomous lecture recording system</a:t>
            </a:r>
          </a:p>
          <a:p>
            <a:r>
              <a:rPr lang="en-US" dirty="0" smtClean="0"/>
              <a:t>System must</a:t>
            </a:r>
          </a:p>
          <a:p>
            <a:pPr lvl="1"/>
            <a:r>
              <a:rPr lang="en-US" dirty="0" smtClean="0"/>
              <a:t>Capture video and audio</a:t>
            </a:r>
          </a:p>
          <a:p>
            <a:pPr lvl="1"/>
            <a:r>
              <a:rPr lang="en-US" dirty="0" smtClean="0"/>
              <a:t>Pan and zoom to most effectively capture lecturer</a:t>
            </a:r>
          </a:p>
          <a:p>
            <a:pPr lvl="1"/>
            <a:r>
              <a:rPr lang="en-US" dirty="0" smtClean="0"/>
              <a:t>Be minimally invasive</a:t>
            </a:r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85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Help Tab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533400" y="2332037"/>
            <a:ext cx="3520440" cy="45259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Find the User’s Manual and Camera manual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0388" y="1600200"/>
            <a:ext cx="345689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Problems Encountered and Lessons Learned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53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Obstacles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Purchasing</a:t>
            </a:r>
          </a:p>
          <a:p>
            <a:pPr lvl="1"/>
            <a:r>
              <a:rPr lang="en-US" sz="2000" dirty="0"/>
              <a:t>Cost</a:t>
            </a:r>
          </a:p>
          <a:p>
            <a:pPr lvl="1"/>
            <a:r>
              <a:rPr lang="en-US" sz="2000" dirty="0"/>
              <a:t>Universal system </a:t>
            </a:r>
            <a:r>
              <a:rPr lang="en-US" sz="2000" dirty="0" smtClean="0"/>
              <a:t>desired</a:t>
            </a:r>
          </a:p>
          <a:p>
            <a:r>
              <a:rPr lang="en-US" dirty="0" smtClean="0"/>
              <a:t>Delivery</a:t>
            </a:r>
            <a:endParaRPr lang="en-US" dirty="0"/>
          </a:p>
          <a:p>
            <a:pPr lvl="1"/>
            <a:r>
              <a:rPr lang="en-US" sz="2000" dirty="0" smtClean="0"/>
              <a:t>Shipping took two weeks</a:t>
            </a:r>
          </a:p>
          <a:p>
            <a:r>
              <a:rPr lang="en-US" dirty="0" smtClean="0"/>
              <a:t>IT </a:t>
            </a:r>
            <a:r>
              <a:rPr lang="en-US" dirty="0"/>
              <a:t>issues</a:t>
            </a:r>
          </a:p>
          <a:p>
            <a:pPr lvl="1"/>
            <a:r>
              <a:rPr lang="en-US" sz="2000" dirty="0"/>
              <a:t>Needed to </a:t>
            </a:r>
            <a:r>
              <a:rPr lang="en-US" sz="2000" dirty="0" smtClean="0"/>
              <a:t>assign </a:t>
            </a:r>
            <a:r>
              <a:rPr lang="en-US" sz="2000" dirty="0"/>
              <a:t>static IP to </a:t>
            </a:r>
            <a:r>
              <a:rPr lang="en-US" sz="2000" dirty="0" smtClean="0"/>
              <a:t>camera for access</a:t>
            </a:r>
            <a:endParaRPr lang="en-US" sz="2000" dirty="0"/>
          </a:p>
          <a:p>
            <a:pPr lvl="1"/>
            <a:r>
              <a:rPr lang="en-US" sz="2000" dirty="0"/>
              <a:t>Did not have </a:t>
            </a:r>
            <a:r>
              <a:rPr lang="en-US" sz="2000"/>
              <a:t>sufficient </a:t>
            </a:r>
            <a:r>
              <a:rPr lang="en-US" sz="2000" smtClean="0"/>
              <a:t>rights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34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Recording Routine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Used Real Time Streaming Protocol (RTSP)</a:t>
            </a:r>
          </a:p>
          <a:p>
            <a:pPr lvl="1"/>
            <a:r>
              <a:rPr lang="en-US" sz="2000" dirty="0" smtClean="0"/>
              <a:t>Used live555 library to assist in attaining and parsing RTSP stream</a:t>
            </a:r>
          </a:p>
          <a:p>
            <a:r>
              <a:rPr lang="en-US" sz="2200" dirty="0" smtClean="0"/>
              <a:t>Utilized the second stream available from the Cisco camera</a:t>
            </a:r>
          </a:p>
          <a:p>
            <a:pPr lvl="1"/>
            <a:r>
              <a:rPr lang="en-US" sz="2000" dirty="0" smtClean="0"/>
              <a:t>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stream used for tracking needs to use a different format</a:t>
            </a:r>
          </a:p>
          <a:p>
            <a:r>
              <a:rPr lang="en-US" sz="2200" dirty="0" smtClean="0"/>
              <a:t>640 x 480 resolution</a:t>
            </a:r>
          </a:p>
          <a:p>
            <a:r>
              <a:rPr lang="en-US" sz="2200" dirty="0" smtClean="0"/>
              <a:t>H.264 encoding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44815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/ Video Sync Issue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H.264 encoding standard needs a fixed frame rate for proper playback</a:t>
            </a:r>
          </a:p>
          <a:p>
            <a:r>
              <a:rPr lang="en-US" dirty="0" smtClean="0"/>
              <a:t>Cisco camera only allows setting a max frame rate</a:t>
            </a:r>
          </a:p>
          <a:p>
            <a:r>
              <a:rPr lang="en-US" dirty="0" smtClean="0"/>
              <a:t>During recording, network traffic would cause frame rate to be reduced</a:t>
            </a:r>
          </a:p>
          <a:p>
            <a:r>
              <a:rPr lang="en-US" dirty="0" smtClean="0"/>
              <a:t>Caused severe sync issue between audio and video</a:t>
            </a:r>
          </a:p>
          <a:p>
            <a:pPr lvl="1"/>
            <a:r>
              <a:rPr lang="en-US" dirty="0" smtClean="0"/>
              <a:t>5 minute video resulted in video ending after 3 minutes with audio playing for the full 5 minutes</a:t>
            </a:r>
            <a:endParaRPr lang="en-US" sz="1400" dirty="0"/>
          </a:p>
          <a:p>
            <a:pPr lvl="1"/>
            <a:endParaRPr lang="en-US" sz="1300" dirty="0" smtClean="0"/>
          </a:p>
        </p:txBody>
      </p:sp>
    </p:spTree>
    <p:extLst>
      <p:ext uri="{BB962C8B-B14F-4D97-AF65-F5344CB8AC3E}">
        <p14:creationId xmlns:p14="http://schemas.microsoft.com/office/powerpoint/2010/main" val="244815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Audio / Video Sync Resolution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4153348"/>
          </a:xfrm>
        </p:spPr>
        <p:txBody>
          <a:bodyPr>
            <a:normAutofit fontScale="85000" lnSpcReduction="20000"/>
          </a:bodyPr>
          <a:lstStyle/>
          <a:p>
            <a:r>
              <a:rPr lang="en-US" sz="2600" dirty="0" smtClean="0"/>
              <a:t>To fix, we needed to recompile the library files used to handle the RTSP stream (live555)</a:t>
            </a:r>
          </a:p>
          <a:p>
            <a:r>
              <a:rPr lang="en-US" sz="2600" dirty="0" smtClean="0"/>
              <a:t>Twofold fix</a:t>
            </a:r>
          </a:p>
          <a:p>
            <a:pPr lvl="1"/>
            <a:r>
              <a:rPr lang="en-US" dirty="0" smtClean="0"/>
              <a:t>First, observed the timestamp for each frame.  If a gap existed between frames, we filled in the gap with copied frames</a:t>
            </a:r>
          </a:p>
          <a:p>
            <a:pPr lvl="2"/>
            <a:r>
              <a:rPr lang="en-US" sz="1700" dirty="0" smtClean="0"/>
              <a:t>Non-integer amounts stored and included in calculations</a:t>
            </a:r>
          </a:p>
          <a:p>
            <a:pPr lvl="1"/>
            <a:r>
              <a:rPr lang="en-US" dirty="0" smtClean="0"/>
              <a:t>Second, we used the CPU clock to give overall corrections</a:t>
            </a:r>
          </a:p>
          <a:p>
            <a:pPr lvl="2"/>
            <a:r>
              <a:rPr lang="en-US" sz="1700" dirty="0" smtClean="0"/>
              <a:t>Monitored the amount of frames stored during a given amount of time</a:t>
            </a:r>
          </a:p>
          <a:p>
            <a:pPr lvl="2"/>
            <a:r>
              <a:rPr lang="en-US" sz="1700" dirty="0" smtClean="0"/>
              <a:t>If too few, placed a “gain” on the number of copied frames inserted during gap</a:t>
            </a:r>
          </a:p>
          <a:p>
            <a:pPr lvl="2"/>
            <a:r>
              <a:rPr lang="en-US" sz="1700" dirty="0" smtClean="0"/>
              <a:t>If too many, we attenuated this gain</a:t>
            </a:r>
          </a:p>
          <a:p>
            <a:r>
              <a:rPr lang="en-US" sz="2600" dirty="0" smtClean="0"/>
              <a:t>Successfully fixed the sync issue</a:t>
            </a:r>
            <a:endParaRPr lang="en-US" sz="2600" dirty="0"/>
          </a:p>
          <a:p>
            <a:pPr lvl="1"/>
            <a:endParaRPr lang="en-US" sz="1300" dirty="0" smtClean="0"/>
          </a:p>
        </p:txBody>
      </p:sp>
    </p:spTree>
    <p:extLst>
      <p:ext uri="{BB962C8B-B14F-4D97-AF65-F5344CB8AC3E}">
        <p14:creationId xmlns:p14="http://schemas.microsoft.com/office/powerpoint/2010/main" val="244815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Glitch Issue In Recording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408736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Manifested when we integrated code</a:t>
            </a:r>
          </a:p>
          <a:p>
            <a:r>
              <a:rPr lang="en-US" dirty="0" smtClean="0"/>
              <a:t>Caused when camera moves and stops sending frames</a:t>
            </a:r>
          </a:p>
          <a:p>
            <a:pPr lvl="1"/>
            <a:r>
              <a:rPr lang="en-US" dirty="0" smtClean="0"/>
              <a:t>Copied frames inserted causing the issue</a:t>
            </a:r>
          </a:p>
          <a:p>
            <a:r>
              <a:rPr lang="en-US" dirty="0" smtClean="0"/>
              <a:t>H.264 does not properly render exact copies of video frames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6" name="Content Placeholder 5" descr="Glitch_photo.tiff"/>
          <p:cNvPicPr>
            <a:picLocks noGrp="1" noChangeAspect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>
          <a:xfrm>
            <a:off x="4645025" y="2778401"/>
            <a:ext cx="3419475" cy="2563260"/>
          </a:xfrm>
        </p:spPr>
      </p:pic>
    </p:spTree>
    <p:extLst>
      <p:ext uri="{BB962C8B-B14F-4D97-AF65-F5344CB8AC3E}">
        <p14:creationId xmlns:p14="http://schemas.microsoft.com/office/powerpoint/2010/main" val="119059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Glitch Resolution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4153348"/>
          </a:xfrm>
        </p:spPr>
        <p:txBody>
          <a:bodyPr>
            <a:normAutofit/>
          </a:bodyPr>
          <a:lstStyle/>
          <a:p>
            <a:r>
              <a:rPr lang="en-US" sz="2600" dirty="0" smtClean="0"/>
              <a:t>We first tried to fix the timestamp associated with each frame</a:t>
            </a:r>
          </a:p>
          <a:p>
            <a:pPr lvl="1"/>
            <a:r>
              <a:rPr lang="en-US" dirty="0" smtClean="0"/>
              <a:t>Copied frames kept the same timestamp</a:t>
            </a:r>
          </a:p>
          <a:p>
            <a:pPr lvl="1"/>
            <a:r>
              <a:rPr lang="en-US" dirty="0" smtClean="0"/>
              <a:t>Fix incremented timestamp as per frame rate</a:t>
            </a:r>
          </a:p>
          <a:p>
            <a:pPr lvl="1"/>
            <a:r>
              <a:rPr lang="en-US" dirty="0" smtClean="0"/>
              <a:t>Did not seem to make a difference</a:t>
            </a:r>
            <a:endParaRPr lang="en-US" dirty="0"/>
          </a:p>
          <a:p>
            <a:pPr lvl="1"/>
            <a:endParaRPr lang="en-US" sz="1300" dirty="0" smtClean="0"/>
          </a:p>
        </p:txBody>
      </p:sp>
    </p:spTree>
    <p:extLst>
      <p:ext uri="{BB962C8B-B14F-4D97-AF65-F5344CB8AC3E}">
        <p14:creationId xmlns:p14="http://schemas.microsoft.com/office/powerpoint/2010/main" val="244815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Glitch Resolution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4153348"/>
          </a:xfrm>
        </p:spPr>
        <p:txBody>
          <a:bodyPr>
            <a:normAutofit lnSpcReduction="10000"/>
          </a:bodyPr>
          <a:lstStyle/>
          <a:p>
            <a:r>
              <a:rPr lang="en-US" sz="2600" dirty="0" smtClean="0"/>
              <a:t>We then tried subtly changing each copied frame</a:t>
            </a:r>
          </a:p>
          <a:p>
            <a:pPr lvl="1"/>
            <a:r>
              <a:rPr lang="en-US" dirty="0" smtClean="0"/>
              <a:t>Increased the stated size of each frame by a few bytes</a:t>
            </a:r>
          </a:p>
          <a:p>
            <a:pPr lvl="1"/>
            <a:r>
              <a:rPr lang="en-US" dirty="0" smtClean="0"/>
              <a:t>Thought that this would force the h.264 standard to see this as a new frame and render it on playback</a:t>
            </a:r>
          </a:p>
          <a:p>
            <a:r>
              <a:rPr lang="en-US" dirty="0" smtClean="0"/>
              <a:t>Fix succeeded!</a:t>
            </a:r>
          </a:p>
          <a:p>
            <a:pPr lvl="1"/>
            <a:r>
              <a:rPr lang="en-US" dirty="0" smtClean="0"/>
              <a:t>Still have random glitches on long moves</a:t>
            </a:r>
          </a:p>
          <a:p>
            <a:pPr lvl="1"/>
            <a:r>
              <a:rPr lang="en-US" dirty="0" smtClean="0"/>
              <a:t>Suspect hardware limitation problems with the camera</a:t>
            </a:r>
            <a:endParaRPr lang="en-US" dirty="0"/>
          </a:p>
          <a:p>
            <a:pPr lvl="1"/>
            <a:endParaRPr lang="en-US" sz="1300" dirty="0" smtClean="0"/>
          </a:p>
        </p:txBody>
      </p:sp>
    </p:spTree>
    <p:extLst>
      <p:ext uri="{BB962C8B-B14F-4D97-AF65-F5344CB8AC3E}">
        <p14:creationId xmlns:p14="http://schemas.microsoft.com/office/powerpoint/2010/main" val="244815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Compatibility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Original tracking routine was standard C++, had to convert to Managed C++ upon GUI integration</a:t>
            </a:r>
          </a:p>
          <a:p>
            <a:pPr lvl="1"/>
            <a:r>
              <a:rPr lang="en-US" dirty="0" smtClean="0"/>
              <a:t>Managed C++ ≈ C#</a:t>
            </a:r>
          </a:p>
          <a:p>
            <a:r>
              <a:rPr lang="en-US" dirty="0"/>
              <a:t>E</a:t>
            </a:r>
            <a:r>
              <a:rPr lang="en-US" dirty="0" smtClean="0"/>
              <a:t>xternal library (OpenCV) was used to grab camera frames and convert between color and black &amp; white</a:t>
            </a:r>
          </a:p>
          <a:p>
            <a:pPr lvl="1"/>
            <a:r>
              <a:rPr lang="en-US" dirty="0" smtClean="0"/>
              <a:t>OpenCV needed wrapper (Emgu) upon GUI/Tracking integration</a:t>
            </a:r>
          </a:p>
          <a:p>
            <a:r>
              <a:rPr lang="en-US" dirty="0" smtClean="0"/>
              <a:t>Documentation is your friend, unless it’s on MSDN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56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Design</a:t>
            </a:r>
            <a:br>
              <a:rPr lang="en-US" dirty="0" smtClean="0"/>
            </a:br>
            <a:r>
              <a:rPr lang="en-US" dirty="0" smtClean="0"/>
              <a:t>Decisions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33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 the future, more focus on high-level system design before execution</a:t>
            </a:r>
          </a:p>
          <a:p>
            <a:pPr lvl="1"/>
            <a:r>
              <a:rPr lang="en-US" dirty="0" smtClean="0"/>
              <a:t>Would have began in C#</a:t>
            </a:r>
          </a:p>
          <a:p>
            <a:pPr lvl="1"/>
            <a:r>
              <a:rPr lang="en-US" dirty="0" smtClean="0"/>
              <a:t>Would have better code structure</a:t>
            </a:r>
          </a:p>
          <a:p>
            <a:pPr lvl="1"/>
            <a:r>
              <a:rPr lang="en-US" dirty="0" smtClean="0"/>
              <a:t>Would have better camera (tested for encoding)</a:t>
            </a:r>
          </a:p>
          <a:p>
            <a:r>
              <a:rPr lang="en-US" dirty="0" smtClean="0"/>
              <a:t>Would have documented code better in-process instead of afterwards</a:t>
            </a:r>
          </a:p>
          <a:p>
            <a:pPr lvl="1"/>
            <a:r>
              <a:rPr lang="en-US" dirty="0" smtClean="0"/>
              <a:t>Documenting is incredibly boring, but absolutely necessary</a:t>
            </a:r>
          </a:p>
        </p:txBody>
      </p:sp>
    </p:spTree>
    <p:extLst>
      <p:ext uri="{BB962C8B-B14F-4D97-AF65-F5344CB8AC3E}">
        <p14:creationId xmlns:p14="http://schemas.microsoft.com/office/powerpoint/2010/main" val="211221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 of In-Classroom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Tested in EE 123, which is long and narrow</a:t>
            </a:r>
          </a:p>
          <a:p>
            <a:r>
              <a:rPr lang="en-US" dirty="0" smtClean="0"/>
              <a:t>Learned that our stand is too short </a:t>
            </a:r>
          </a:p>
          <a:p>
            <a:r>
              <a:rPr lang="en-US" dirty="0" smtClean="0"/>
              <a:t>Elevation for the camera would have helped</a:t>
            </a:r>
          </a:p>
          <a:p>
            <a:r>
              <a:rPr lang="en-US" dirty="0" smtClean="0"/>
              <a:t>Even with long range mic, distance was too great</a:t>
            </a:r>
          </a:p>
          <a:p>
            <a:r>
              <a:rPr lang="en-US" dirty="0" smtClean="0"/>
              <a:t>In future, camera should be in 2</a:t>
            </a:r>
            <a:r>
              <a:rPr lang="en-US" baseline="30000" dirty="0" smtClean="0"/>
              <a:t>nd</a:t>
            </a:r>
            <a:r>
              <a:rPr lang="en-US" dirty="0" smtClean="0"/>
              <a:t> or 3</a:t>
            </a:r>
            <a:r>
              <a:rPr lang="en-US" baseline="30000" dirty="0" smtClean="0"/>
              <a:t>rd</a:t>
            </a:r>
            <a:r>
              <a:rPr lang="en-US" dirty="0" smtClean="0"/>
              <a:t> row of seats</a:t>
            </a:r>
          </a:p>
        </p:txBody>
      </p:sp>
    </p:spTree>
    <p:extLst>
      <p:ext uri="{BB962C8B-B14F-4D97-AF65-F5344CB8AC3E}">
        <p14:creationId xmlns:p14="http://schemas.microsoft.com/office/powerpoint/2010/main" val="383629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Different tracking method</a:t>
            </a:r>
          </a:p>
          <a:p>
            <a:r>
              <a:rPr lang="en-US" dirty="0" smtClean="0"/>
              <a:t>Universal turntable to mount any camera</a:t>
            </a:r>
          </a:p>
          <a:p>
            <a:r>
              <a:rPr lang="en-US" dirty="0" smtClean="0"/>
              <a:t>Second video stream/PIP of board or PowerPoint</a:t>
            </a:r>
          </a:p>
          <a:p>
            <a:r>
              <a:rPr lang="en-US" dirty="0" smtClean="0"/>
              <a:t>Motion tracking turret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81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772348"/>
          </a:xfrm>
        </p:spPr>
        <p:txBody>
          <a:bodyPr>
            <a:normAutofit/>
          </a:bodyPr>
          <a:lstStyle/>
          <a:p>
            <a:r>
              <a:rPr lang="en-US" dirty="0" smtClean="0"/>
              <a:t>We succeeded in building a system that tracks a lecturer and records their lecture autonomously</a:t>
            </a:r>
          </a:p>
          <a:p>
            <a:r>
              <a:rPr lang="en-US" dirty="0" smtClean="0"/>
              <a:t>We accomplished this using image processing and a PTZ camera</a:t>
            </a:r>
          </a:p>
          <a:p>
            <a:r>
              <a:rPr lang="en-US" dirty="0" smtClean="0"/>
              <a:t>We overcame many difficulties and in doing so learned a lot about software engineering</a:t>
            </a:r>
          </a:p>
          <a:p>
            <a:r>
              <a:rPr lang="en-US" dirty="0" smtClean="0"/>
              <a:t>We toiled for fortnights.  Give us an 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1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Decisions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Many different implementation options</a:t>
            </a:r>
          </a:p>
          <a:p>
            <a:r>
              <a:rPr lang="en-US" dirty="0" smtClean="0"/>
              <a:t>Must be:</a:t>
            </a:r>
          </a:p>
          <a:p>
            <a:pPr lvl="1"/>
            <a:r>
              <a:rPr lang="en-US" dirty="0" smtClean="0"/>
              <a:t>Accurate</a:t>
            </a:r>
          </a:p>
          <a:p>
            <a:pPr lvl="1"/>
            <a:r>
              <a:rPr lang="en-US" dirty="0" smtClean="0"/>
              <a:t>Computationally Efficient</a:t>
            </a:r>
          </a:p>
          <a:p>
            <a:pPr lvl="1"/>
            <a:r>
              <a:rPr lang="en-US" dirty="0" smtClean="0"/>
              <a:t>Non-intrusive</a:t>
            </a:r>
          </a:p>
          <a:p>
            <a:pPr lvl="1"/>
            <a:r>
              <a:rPr lang="en-US" dirty="0" smtClean="0"/>
              <a:t>Moveable</a:t>
            </a:r>
          </a:p>
          <a:p>
            <a:pPr lvl="1"/>
            <a:r>
              <a:rPr lang="en-US" dirty="0" smtClean="0"/>
              <a:t>Cost Effective</a:t>
            </a:r>
            <a:endParaRPr lang="en-US" dirty="0"/>
          </a:p>
        </p:txBody>
      </p:sp>
      <p:pic>
        <p:nvPicPr>
          <p:cNvPr id="5" name="Content Placeholder 4" descr="resize_image.jpg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776809"/>
            <a:ext cx="3419475" cy="2566444"/>
          </a:xfrm>
        </p:spPr>
      </p:pic>
    </p:spTree>
    <p:extLst>
      <p:ext uri="{BB962C8B-B14F-4D97-AF65-F5344CB8AC3E}">
        <p14:creationId xmlns:p14="http://schemas.microsoft.com/office/powerpoint/2010/main" val="48944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Decisions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RF Tracking</a:t>
            </a:r>
          </a:p>
          <a:p>
            <a:pPr lvl="1"/>
            <a:r>
              <a:rPr lang="en-US" dirty="0" smtClean="0"/>
              <a:t>Speaker wears a transmitter</a:t>
            </a:r>
          </a:p>
          <a:p>
            <a:pPr lvl="1"/>
            <a:r>
              <a:rPr lang="en-US" dirty="0" smtClean="0"/>
              <a:t>Receiver uses a directional antenna to determine location</a:t>
            </a:r>
          </a:p>
          <a:p>
            <a:pPr lvl="1"/>
            <a:r>
              <a:rPr lang="en-US" dirty="0" smtClean="0"/>
              <a:t>Requires speaker to wear a device</a:t>
            </a:r>
          </a:p>
          <a:p>
            <a:pPr lvl="1"/>
            <a:r>
              <a:rPr lang="en-US" dirty="0" smtClean="0"/>
              <a:t>Signal blocked if the speaker turns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219200"/>
            <a:ext cx="2571750" cy="246888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191000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73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Decisions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GPS Tracking</a:t>
            </a:r>
          </a:p>
          <a:p>
            <a:pPr lvl="1"/>
            <a:r>
              <a:rPr lang="en-US" dirty="0" smtClean="0"/>
              <a:t>Speaker wears a GPS receiver</a:t>
            </a:r>
          </a:p>
          <a:p>
            <a:pPr lvl="1"/>
            <a:r>
              <a:rPr lang="en-US" dirty="0" smtClean="0"/>
              <a:t>Sub-inch GPS accuracy available</a:t>
            </a:r>
          </a:p>
          <a:p>
            <a:pPr lvl="1"/>
            <a:r>
              <a:rPr lang="en-US" dirty="0" smtClean="0"/>
              <a:t>Cost prohibitive</a:t>
            </a:r>
          </a:p>
          <a:p>
            <a:pPr lvl="1"/>
            <a:r>
              <a:rPr lang="en-US" dirty="0" smtClean="0"/>
              <a:t>Difficult to receive signal indoors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Pressure sensing mats</a:t>
            </a:r>
          </a:p>
          <a:p>
            <a:pPr lvl="1"/>
            <a:r>
              <a:rPr lang="en-US" dirty="0" smtClean="0"/>
              <a:t>Used by ITS</a:t>
            </a:r>
          </a:p>
          <a:p>
            <a:pPr lvl="1"/>
            <a:r>
              <a:rPr lang="en-US" dirty="0" smtClean="0"/>
              <a:t>Accurate</a:t>
            </a:r>
          </a:p>
          <a:p>
            <a:pPr lvl="1"/>
            <a:r>
              <a:rPr lang="en-US" dirty="0" smtClean="0"/>
              <a:t>Simple data processing</a:t>
            </a:r>
          </a:p>
          <a:p>
            <a:pPr lvl="1"/>
            <a:r>
              <a:rPr lang="en-US" dirty="0" smtClean="0"/>
              <a:t>Cost Prohibitive</a:t>
            </a:r>
          </a:p>
          <a:p>
            <a:pPr lvl="1"/>
            <a:r>
              <a:rPr lang="en-US" dirty="0" smtClean="0"/>
              <a:t>Not mobile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04800"/>
            <a:ext cx="2438400" cy="201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80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Design Decisions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Infrared Tracking</a:t>
            </a:r>
          </a:p>
          <a:p>
            <a:pPr lvl="1"/>
            <a:r>
              <a:rPr lang="en-US" dirty="0" smtClean="0"/>
              <a:t>The speaker wears an infrared beacon</a:t>
            </a:r>
          </a:p>
          <a:p>
            <a:pPr lvl="1"/>
            <a:r>
              <a:rPr lang="en-US" dirty="0" smtClean="0"/>
              <a:t>Infrared filtered from video feed</a:t>
            </a:r>
          </a:p>
          <a:p>
            <a:pPr lvl="1"/>
            <a:r>
              <a:rPr lang="en-US" dirty="0" smtClean="0"/>
              <a:t>“Dot” location used to determine where the speaker is</a:t>
            </a:r>
          </a:p>
          <a:p>
            <a:pPr lvl="1"/>
            <a:r>
              <a:rPr lang="en-US" dirty="0" smtClean="0"/>
              <a:t>Intrusive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906" y="2312988"/>
            <a:ext cx="2765712" cy="3494087"/>
          </a:xfrm>
        </p:spPr>
      </p:pic>
    </p:spTree>
    <p:extLst>
      <p:ext uri="{BB962C8B-B14F-4D97-AF65-F5344CB8AC3E}">
        <p14:creationId xmlns:p14="http://schemas.microsoft.com/office/powerpoint/2010/main" val="71679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Decisions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Motion Tracking</a:t>
            </a:r>
          </a:p>
          <a:p>
            <a:pPr lvl="1"/>
            <a:r>
              <a:rPr lang="en-US" dirty="0" smtClean="0"/>
              <a:t>Analyzes video to determine the location of the speaker</a:t>
            </a:r>
          </a:p>
          <a:p>
            <a:pPr lvl="1"/>
            <a:r>
              <a:rPr lang="en-US" dirty="0" smtClean="0"/>
              <a:t>Works on the basis of “seeing” motion</a:t>
            </a:r>
          </a:p>
          <a:p>
            <a:pPr lvl="1"/>
            <a:r>
              <a:rPr lang="en-US" dirty="0" smtClean="0"/>
              <a:t>Not intrusive to the speaker</a:t>
            </a:r>
          </a:p>
          <a:p>
            <a:pPr lvl="1"/>
            <a:r>
              <a:rPr lang="en-US" dirty="0" smtClean="0"/>
              <a:t>Flexible and accurate</a:t>
            </a:r>
          </a:p>
          <a:p>
            <a:pPr lvl="1"/>
            <a:r>
              <a:rPr lang="en-US" dirty="0" smtClean="0"/>
              <a:t>Potentially difficult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777728"/>
            <a:ext cx="3419475" cy="2564606"/>
          </a:xfrm>
        </p:spPr>
      </p:pic>
    </p:spTree>
    <p:extLst>
      <p:ext uri="{BB962C8B-B14F-4D97-AF65-F5344CB8AC3E}">
        <p14:creationId xmlns:p14="http://schemas.microsoft.com/office/powerpoint/2010/main" val="121816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1087</TotalTime>
  <Words>1389</Words>
  <Application>Microsoft Office PowerPoint</Application>
  <PresentationFormat>On-screen Show (4:3)</PresentationFormat>
  <Paragraphs>248</Paragraphs>
  <Slides>43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Austin</vt:lpstr>
      <vt:lpstr>Microsoft Visio Drawing</vt:lpstr>
      <vt:lpstr>Worksheet</vt:lpstr>
      <vt:lpstr>Speaker Tracker SD1113</vt:lpstr>
      <vt:lpstr>Agenda</vt:lpstr>
      <vt:lpstr>Problem Statement:</vt:lpstr>
      <vt:lpstr>Design Decisions</vt:lpstr>
      <vt:lpstr>Design Decisions</vt:lpstr>
      <vt:lpstr>Design Decisions</vt:lpstr>
      <vt:lpstr>Design Decisions</vt:lpstr>
      <vt:lpstr>Design Decisions</vt:lpstr>
      <vt:lpstr>Design Decisions</vt:lpstr>
      <vt:lpstr>Design Decisions</vt:lpstr>
      <vt:lpstr>Design Justification</vt:lpstr>
      <vt:lpstr>Design Justification</vt:lpstr>
      <vt:lpstr>Hardware</vt:lpstr>
      <vt:lpstr>System Overview</vt:lpstr>
      <vt:lpstr>System Block Diagram</vt:lpstr>
      <vt:lpstr>Cisco PVC300</vt:lpstr>
      <vt:lpstr>Why PVC300?</vt:lpstr>
      <vt:lpstr>PVC300 Homepage</vt:lpstr>
      <vt:lpstr>Features</vt:lpstr>
      <vt:lpstr>Project Expenses</vt:lpstr>
      <vt:lpstr>Software</vt:lpstr>
      <vt:lpstr>Software Overview</vt:lpstr>
      <vt:lpstr>Program Structure</vt:lpstr>
      <vt:lpstr>Tracking</vt:lpstr>
      <vt:lpstr>Tracking</vt:lpstr>
      <vt:lpstr>GUI Overview</vt:lpstr>
      <vt:lpstr>Home Tab</vt:lpstr>
      <vt:lpstr>Settings Tab</vt:lpstr>
      <vt:lpstr>Video Options</vt:lpstr>
      <vt:lpstr>Help Tab</vt:lpstr>
      <vt:lpstr>Problems Encountered and Lessons Learned</vt:lpstr>
      <vt:lpstr>Initial Obstacles</vt:lpstr>
      <vt:lpstr>Recording Routine</vt:lpstr>
      <vt:lpstr>Audio / Video Sync Issue</vt:lpstr>
      <vt:lpstr>Audio / Video Sync Resolution</vt:lpstr>
      <vt:lpstr>Glitch Issue In Recording</vt:lpstr>
      <vt:lpstr>Glitch Resolution</vt:lpstr>
      <vt:lpstr>Glitch Resolution</vt:lpstr>
      <vt:lpstr>Code Compatibility</vt:lpstr>
      <vt:lpstr>System Architecture</vt:lpstr>
      <vt:lpstr>Result of In-Classroom Testing</vt:lpstr>
      <vt:lpstr>Future Work</vt:lpstr>
      <vt:lpstr>Summary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Frame Process and Decision Making</dc:title>
  <dc:creator>thomas.haselhorst</dc:creator>
  <cp:lastModifiedBy>Derek.Wiseman</cp:lastModifiedBy>
  <cp:revision>69</cp:revision>
  <dcterms:created xsi:type="dcterms:W3CDTF">2011-12-11T18:17:21Z</dcterms:created>
  <dcterms:modified xsi:type="dcterms:W3CDTF">2012-05-03T22:19:27Z</dcterms:modified>
</cp:coreProperties>
</file>